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9"/>
  </p:notesMasterIdLst>
  <p:handoutMasterIdLst>
    <p:handoutMasterId r:id="rId10"/>
  </p:handoutMasterIdLst>
  <p:sldIdLst>
    <p:sldId id="388" r:id="rId2"/>
    <p:sldId id="342" r:id="rId3"/>
    <p:sldId id="377" r:id="rId4"/>
    <p:sldId id="385" r:id="rId5"/>
    <p:sldId id="390" r:id="rId6"/>
    <p:sldId id="391" r:id="rId7"/>
    <p:sldId id="359" r:id="rId8"/>
  </p:sldIdLst>
  <p:sldSz cx="9144000" cy="6858000" type="screen4x3"/>
  <p:notesSz cx="6797675" cy="992822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  <a:srgbClr val="70303C"/>
    <a:srgbClr val="FB6DE7"/>
    <a:srgbClr val="FF0066"/>
    <a:srgbClr val="F9E7F5"/>
    <a:srgbClr val="F1C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vetlý štýl 3 - zvýrazneni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58" autoAdjust="0"/>
    <p:restoredTop sz="93651" autoAdjust="0"/>
  </p:normalViewPr>
  <p:slideViewPr>
    <p:cSldViewPr>
      <p:cViewPr varScale="1">
        <p:scale>
          <a:sx n="81" d="100"/>
          <a:sy n="81" d="100"/>
        </p:scale>
        <p:origin x="917" y="53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CD98B-3F08-4C73-A804-AB18CF7DC612}" type="datetimeFigureOut">
              <a:rPr lang="sk-SK" smtClean="0"/>
              <a:t>11. 6. 2021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B54F72-7A7A-4610-A5EC-4C433CC7F1D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360157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1F5DB-BA02-4043-BC68-8D9F0EE20FE7}" type="datetimeFigureOut">
              <a:rPr lang="sk-SK" smtClean="0"/>
              <a:pPr/>
              <a:t>11. 6. 2021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450" y="4716464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49688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94DF6-8F0A-4945-9FAD-DA13C9F02C0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64501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94DF6-8F0A-4945-9FAD-DA13C9F02C05}" type="slidenum">
              <a:rPr lang="sk-SK" smtClean="0"/>
              <a:pPr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39607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/>
              <a:t>Upravte štýl predlohy podnadpisov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AD05D6C-BA16-483B-AA09-B15AFEC58FFE}" type="datetimeFigureOut">
              <a:rPr lang="sk-SK" smtClean="0"/>
              <a:pPr/>
              <a:t>11. 6. 2021</a:t>
            </a:fld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sk-SK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1" name="Obdĺžni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Obdĺžni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Obdĺžni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ĺžni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11. 6. 2021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11. 6. 2021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Rovná spojnica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Rovnoramenný trojuholní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11. 6. 2021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AD05D6C-BA16-483B-AA09-B15AFEC58FFE}" type="datetimeFigureOut">
              <a:rPr lang="sk-SK" smtClean="0"/>
              <a:pPr/>
              <a:t>11. 6. 2021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Obdĺžni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ĺžni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11. 6. 2021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11. 6. 2021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11. 6. 2021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6" name="Rovnoramenný trojuho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11. 6. 2021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5" name="Rovná spojnica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Rovnoramenný trojuho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11. 6. 2021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á spojnica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oramenný trojuho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Zástupný symbol obsahu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sk-SK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11. 6. 2021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oramenný trojuho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/>
              <a:t>Upravte štýl predlohy textu.</a:t>
            </a:r>
          </a:p>
          <a:p>
            <a:pPr lvl="1" eaLnBrk="1" latinLnBrk="0" hangingPunct="1"/>
            <a:r>
              <a:rPr kumimoji="0" lang="sk-SK"/>
              <a:t>Druhá úroveň</a:t>
            </a:r>
          </a:p>
          <a:p>
            <a:pPr lvl="2" eaLnBrk="1" latinLnBrk="0" hangingPunct="1"/>
            <a:r>
              <a:rPr kumimoji="0" lang="sk-SK"/>
              <a:t>Tretia úroveň</a:t>
            </a:r>
          </a:p>
          <a:p>
            <a:pPr lvl="3" eaLnBrk="1" latinLnBrk="0" hangingPunct="1"/>
            <a:r>
              <a:rPr kumimoji="0" lang="sk-SK"/>
              <a:t>Štvrtá úroveň</a:t>
            </a:r>
          </a:p>
          <a:p>
            <a:pPr lvl="4" eaLnBrk="1" latinLnBrk="0" hangingPunct="1"/>
            <a:r>
              <a:rPr kumimoji="0" lang="sk-SK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AD05D6C-BA16-483B-AA09-B15AFEC58FFE}" type="datetimeFigureOut">
              <a:rPr lang="sk-SK" smtClean="0"/>
              <a:pPr/>
              <a:t>11. 6. 2021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8" name="Rovná spojnica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Rovná spojnica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oramenný trojuholní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lokTextu 6"/>
          <p:cNvSpPr txBox="1"/>
          <p:nvPr/>
        </p:nvSpPr>
        <p:spPr>
          <a:xfrm>
            <a:off x="1164863" y="3861048"/>
            <a:ext cx="691931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sk-SK" sz="2000" b="1" dirty="0"/>
              <a:t>PA7 Working Group on RIS3 </a:t>
            </a:r>
          </a:p>
          <a:p>
            <a:pPr algn="ctr"/>
            <a:r>
              <a:rPr lang="sk-SK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New Outline -</a:t>
            </a:r>
            <a:endParaRPr lang="sk-SK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9" name="Obrázok 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5" t="11297" r="58413" b="79366"/>
          <a:stretch/>
        </p:blipFill>
        <p:spPr bwMode="auto">
          <a:xfrm>
            <a:off x="25224" y="6047338"/>
            <a:ext cx="1882480" cy="5500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Image result for danube transnational program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983890"/>
            <a:ext cx="1932747" cy="58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New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7"/>
          <a:stretch/>
        </p:blipFill>
        <p:spPr bwMode="auto">
          <a:xfrm>
            <a:off x="-7055" y="0"/>
            <a:ext cx="9085095" cy="358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niversity of Belgrad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869" y="6003552"/>
            <a:ext cx="1925723" cy="57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Ã½sledok vyhÄ¾adÃ¡vania obrÃ¡zkov pre dopyt eu flag ipa partn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805263"/>
            <a:ext cx="872344" cy="79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164863" y="5179028"/>
            <a:ext cx="7128792" cy="410212"/>
          </a:xfrm>
        </p:spPr>
        <p:txBody>
          <a:bodyPr>
            <a:noAutofit/>
          </a:bodyPr>
          <a:lstStyle/>
          <a:p>
            <a:pPr algn="ctr"/>
            <a:r>
              <a:rPr lang="sk-SK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Prof. Dr Viktor Nedović, PA7 co-coordinator</a:t>
            </a:r>
          </a:p>
        </p:txBody>
      </p:sp>
      <p:pic>
        <p:nvPicPr>
          <p:cNvPr id="10" name="Picture 2" descr="CVTI SR &gt; Pre médiá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399" y="5778330"/>
            <a:ext cx="907745" cy="90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567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sk-SK" b="1" dirty="0">
                <a:solidFill>
                  <a:srgbClr val="7030A0"/>
                </a:solidFill>
              </a:rPr>
              <a:t>RIS3 Overview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640960" cy="4937760"/>
          </a:xfrm>
        </p:spPr>
        <p:txBody>
          <a:bodyPr>
            <a:normAutofit fontScale="92500" lnSpcReduction="10000"/>
          </a:bodyPr>
          <a:lstStyle/>
          <a:p>
            <a:pPr lvl="1"/>
            <a:endParaRPr lang="sk-SK" dirty="0"/>
          </a:p>
          <a:p>
            <a:pPr marL="274320" lvl="1" indent="0">
              <a:buNone/>
            </a:pPr>
            <a:r>
              <a:rPr lang="en-US" b="1" dirty="0"/>
              <a:t>R&amp;I Strategies for Smart </a:t>
            </a:r>
            <a:r>
              <a:rPr lang="en-US" b="1" dirty="0" err="1"/>
              <a:t>Specialisation</a:t>
            </a:r>
            <a:r>
              <a:rPr lang="en-US" b="1" dirty="0"/>
              <a:t> (RIS3) = economic transformation agendas that do five important things:</a:t>
            </a:r>
            <a:endParaRPr lang="sr-Latn-RS" b="1" dirty="0"/>
          </a:p>
          <a:p>
            <a:pPr lvl="1"/>
            <a:r>
              <a:rPr lang="en-US" dirty="0"/>
              <a:t>focus policy support and investments on key national/regional priorities, challenges and needs for knowledge-based development, including ICT-related measures;</a:t>
            </a:r>
          </a:p>
          <a:p>
            <a:pPr lvl="1"/>
            <a:r>
              <a:rPr lang="en-US" dirty="0"/>
              <a:t>build on each country's/region’s strengths, competitive advantages and potential for excellence;</a:t>
            </a:r>
          </a:p>
          <a:p>
            <a:pPr lvl="1"/>
            <a:r>
              <a:rPr lang="en-US" dirty="0"/>
              <a:t>support technological as well as practice-based innovation and aim to stimulate private sector investment;</a:t>
            </a:r>
          </a:p>
          <a:p>
            <a:pPr lvl="1"/>
            <a:r>
              <a:rPr lang="en-US" dirty="0"/>
              <a:t>get stakeholders fully involved and encourage innovation and experimentation;</a:t>
            </a:r>
          </a:p>
          <a:p>
            <a:pPr lvl="1"/>
            <a:r>
              <a:rPr lang="en-US" dirty="0"/>
              <a:t>evidence-based and include sound monitoring and evaluation systems.</a:t>
            </a:r>
          </a:p>
          <a:p>
            <a:pPr marL="274320" lvl="1" indent="0">
              <a:buNone/>
            </a:pPr>
            <a:r>
              <a:rPr lang="en-US" dirty="0"/>
              <a:t>(</a:t>
            </a:r>
            <a:r>
              <a:rPr lang="en-US" i="1" dirty="0"/>
              <a:t>according to „Guide to Research and Innovation Strategies for Smart </a:t>
            </a:r>
            <a:r>
              <a:rPr lang="en-US" i="1" dirty="0" err="1"/>
              <a:t>Specialisation</a:t>
            </a:r>
            <a:r>
              <a:rPr lang="en-US" i="1" dirty="0"/>
              <a:t> (RIS 3)“)</a:t>
            </a:r>
          </a:p>
          <a:p>
            <a:pPr lvl="1"/>
            <a:endParaRPr lang="sk-SK" dirty="0"/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895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sk-SK" b="1" dirty="0">
                <a:solidFill>
                  <a:srgbClr val="7030A0"/>
                </a:solidFill>
              </a:rPr>
              <a:t>PA7 Actions related to the WG on RIS3 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251520" y="908719"/>
            <a:ext cx="8640960" cy="5487801"/>
          </a:xfrm>
        </p:spPr>
        <p:txBody>
          <a:bodyPr>
            <a:normAutofit/>
          </a:bodyPr>
          <a:lstStyle/>
          <a:p>
            <a:pPr lvl="1"/>
            <a:endParaRPr lang="sk-SK" dirty="0"/>
          </a:p>
          <a:p>
            <a:pPr lvl="1"/>
            <a:r>
              <a:rPr lang="sk-SK" b="1" dirty="0"/>
              <a:t>Action </a:t>
            </a:r>
            <a:r>
              <a:rPr lang="en-US" b="1" dirty="0"/>
              <a:t>5: To support exchange of information and experience sharing for the purpose of preparation of future strategic R&amp;I documents applicable in the new programming period</a:t>
            </a:r>
            <a:endParaRPr lang="sr-Latn-RS" b="1" dirty="0"/>
          </a:p>
          <a:p>
            <a:pPr marL="274320" lvl="1" indent="0" algn="just">
              <a:buNone/>
            </a:pPr>
            <a:r>
              <a:rPr lang="en-US" sz="1800" dirty="0"/>
              <a:t>Targeted activities: To further promote, implement and make use of the smart </a:t>
            </a:r>
            <a:r>
              <a:rPr lang="en-US" sz="1800" dirty="0" err="1"/>
              <a:t>specialisation</a:t>
            </a:r>
            <a:r>
              <a:rPr lang="en-US" sz="1800" dirty="0"/>
              <a:t> strategies in the whole Danube Region. To continue close cooperation with national and EU institutions in charge (in particular with the JRC).</a:t>
            </a:r>
            <a:endParaRPr lang="sr-Latn-RS" sz="1800" dirty="0"/>
          </a:p>
          <a:p>
            <a:pPr marL="274320" lvl="1" indent="0" algn="just">
              <a:buNone/>
            </a:pPr>
            <a:endParaRPr lang="sk-SK" sz="1800" dirty="0"/>
          </a:p>
          <a:p>
            <a:pPr lvl="1"/>
            <a:r>
              <a:rPr lang="sk-SK" b="1" dirty="0" err="1"/>
              <a:t>Action</a:t>
            </a:r>
            <a:r>
              <a:rPr lang="sk-SK" b="1" dirty="0"/>
              <a:t> </a:t>
            </a:r>
            <a:r>
              <a:rPr lang="en-US" b="1" dirty="0"/>
              <a:t>6: To promote horizontal cooperation in science and technology across all PAs and other MRS</a:t>
            </a:r>
            <a:endParaRPr lang="sr-Latn-RS" b="1" dirty="0"/>
          </a:p>
          <a:p>
            <a:pPr marL="274320" lvl="1" indent="0">
              <a:buNone/>
            </a:pPr>
            <a:r>
              <a:rPr lang="en-US" sz="1800" dirty="0"/>
              <a:t>Targeted activities: To implement common activities like joint Steering Group meetings, joint support for project proposals, workshops etc.; providing and building on scientific evidence, publications etc. especially where these refer to the Danube Region (e.g. JRC reports).</a:t>
            </a:r>
            <a:endParaRPr lang="sk-SK" sz="1800" dirty="0"/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305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84339"/>
            <a:ext cx="8229600" cy="990600"/>
          </a:xfrm>
        </p:spPr>
        <p:txBody>
          <a:bodyPr>
            <a:normAutofit fontScale="90000"/>
          </a:bodyPr>
          <a:lstStyle/>
          <a:p>
            <a:br>
              <a:rPr lang="sr-Latn-RS" dirty="0"/>
            </a:br>
            <a:br>
              <a:rPr lang="sr-Latn-RS" dirty="0"/>
            </a:br>
            <a:br>
              <a:rPr lang="sr-Latn-RS" dirty="0"/>
            </a:br>
            <a:br>
              <a:rPr lang="sr-Latn-RS" dirty="0"/>
            </a:br>
            <a:br>
              <a:rPr lang="sr-Latn-RS" dirty="0"/>
            </a:br>
            <a:r>
              <a:rPr lang="sr-Latn-RS" sz="1800" b="1" dirty="0">
                <a:solidFill>
                  <a:srgbClr val="7030A0"/>
                </a:solidFill>
              </a:rPr>
              <a:t>Action 5: </a:t>
            </a:r>
            <a:r>
              <a:rPr lang="en-US" sz="1800" b="1" dirty="0">
                <a:solidFill>
                  <a:srgbClr val="7030A0"/>
                </a:solidFill>
              </a:rPr>
              <a:t>To support exchange of information and experience sharing for the purpose of preparation of future strategic R&amp;I documents applicable in the new programming period</a:t>
            </a:r>
            <a:br>
              <a:rPr lang="en-US" dirty="0"/>
            </a:br>
            <a:endParaRPr lang="sr-Latn-RS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1" indent="0">
              <a:buNone/>
            </a:pPr>
            <a:endParaRPr lang="sk-SK" dirty="0"/>
          </a:p>
          <a:p>
            <a:pPr marL="274320" lvl="1" indent="0">
              <a:buNone/>
            </a:pPr>
            <a:endParaRPr lang="sk-SK" dirty="0"/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770123"/>
              </p:ext>
            </p:extLst>
          </p:nvPr>
        </p:nvGraphicFramePr>
        <p:xfrm>
          <a:off x="179512" y="1014625"/>
          <a:ext cx="8820980" cy="5674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0490">
                  <a:extLst>
                    <a:ext uri="{9D8B030D-6E8A-4147-A177-3AD203B41FA5}">
                      <a16:colId xmlns:a16="http://schemas.microsoft.com/office/drawing/2014/main" val="2171726409"/>
                    </a:ext>
                  </a:extLst>
                </a:gridCol>
                <a:gridCol w="4410490">
                  <a:extLst>
                    <a:ext uri="{9D8B030D-6E8A-4147-A177-3AD203B41FA5}">
                      <a16:colId xmlns:a16="http://schemas.microsoft.com/office/drawing/2014/main" val="2406466456"/>
                    </a:ext>
                  </a:extLst>
                </a:gridCol>
              </a:tblGrid>
              <a:tr h="78219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Contribution to implement targeted activities</a:t>
                      </a:r>
                      <a:endParaRPr lang="sr-Latn-R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Working Group and ideas and concrete steps to take </a:t>
                      </a:r>
                      <a:endParaRPr lang="sr-Latn-R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7942844"/>
                  </a:ext>
                </a:extLst>
              </a:tr>
              <a:tr h="472852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dirty="0"/>
                        <a:t>•</a:t>
                      </a:r>
                      <a:r>
                        <a:rPr lang="sr-Latn-RS" baseline="0" dirty="0"/>
                        <a:t> </a:t>
                      </a:r>
                      <a:r>
                        <a:rPr lang="en-US" dirty="0"/>
                        <a:t>To ensure the exchange of data and experiences in development and implementation of RIS3 in different countries in  the Danube region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dirty="0"/>
                        <a:t>•</a:t>
                      </a:r>
                      <a:r>
                        <a:rPr lang="sr-Latn-RS" baseline="0" dirty="0"/>
                        <a:t> </a:t>
                      </a:r>
                      <a:r>
                        <a:rPr lang="en-US" dirty="0"/>
                        <a:t>To identify the common priorities and create the regional value chain 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dirty="0"/>
                        <a:t>•</a:t>
                      </a:r>
                      <a:r>
                        <a:rPr lang="sr-Latn-RS" baseline="0" dirty="0"/>
                        <a:t> </a:t>
                      </a:r>
                      <a:r>
                        <a:rPr lang="en-US" dirty="0"/>
                        <a:t>To provide the continuation of successful cooperation with the Joint Research Center (JRC) of European Commission (EC)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dirty="0"/>
                        <a:t>•</a:t>
                      </a:r>
                      <a:r>
                        <a:rPr lang="sr-Latn-RS" baseline="0" dirty="0"/>
                        <a:t> </a:t>
                      </a:r>
                      <a:r>
                        <a:rPr lang="en-US" dirty="0"/>
                        <a:t>To explore the possibilities to join thematic smart </a:t>
                      </a:r>
                      <a:r>
                        <a:rPr lang="en-US" dirty="0" err="1"/>
                        <a:t>specialisation</a:t>
                      </a:r>
                      <a:r>
                        <a:rPr lang="en-US" dirty="0"/>
                        <a:t> platforms and to support interregional cooperation in the context of smart </a:t>
                      </a:r>
                      <a:r>
                        <a:rPr lang="en-US" dirty="0" err="1"/>
                        <a:t>specialisation</a:t>
                      </a:r>
                      <a:r>
                        <a:rPr lang="en-US" dirty="0"/>
                        <a:t> areas related to </a:t>
                      </a:r>
                      <a:r>
                        <a:rPr lang="en-US" dirty="0" err="1"/>
                        <a:t>agri</a:t>
                      </a:r>
                      <a:r>
                        <a:rPr lang="en-US" dirty="0"/>
                        <a:t>-food, energy and industrial </a:t>
                      </a:r>
                      <a:r>
                        <a:rPr lang="en-US" dirty="0" err="1"/>
                        <a:t>modernisation</a:t>
                      </a:r>
                      <a:r>
                        <a:rPr lang="en-US" dirty="0"/>
                        <a:t>.</a:t>
                      </a:r>
                    </a:p>
                    <a:p>
                      <a:endParaRPr lang="sr-Latn-R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dirty="0"/>
                        <a:t>•</a:t>
                      </a:r>
                      <a:r>
                        <a:rPr lang="sr-Latn-RS" baseline="0" dirty="0"/>
                        <a:t> </a:t>
                      </a:r>
                      <a:r>
                        <a:rPr lang="en-US" dirty="0"/>
                        <a:t>Data collection on RIS3 in Danube Region and on best practices 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dirty="0"/>
                        <a:t>•</a:t>
                      </a:r>
                      <a:r>
                        <a:rPr lang="sr-Latn-RS" baseline="0" dirty="0"/>
                        <a:t> </a:t>
                      </a:r>
                      <a:r>
                        <a:rPr lang="en-US" dirty="0"/>
                        <a:t>Study on policy recommendation on RIS3 implementation, evaluation, and monitoring in the Danube Region.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dirty="0"/>
                        <a:t>•</a:t>
                      </a:r>
                      <a:r>
                        <a:rPr lang="sr-Latn-RS" baseline="0" dirty="0"/>
                        <a:t> </a:t>
                      </a:r>
                      <a:r>
                        <a:rPr lang="en-US" dirty="0"/>
                        <a:t>Screening and identification of the common priorities in different countries/regions of the Danube region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dirty="0"/>
                        <a:t>•</a:t>
                      </a:r>
                      <a:r>
                        <a:rPr lang="sr-Latn-RS" baseline="0" dirty="0"/>
                        <a:t> </a:t>
                      </a:r>
                      <a:r>
                        <a:rPr lang="en-US" dirty="0"/>
                        <a:t>Organization of the meetings with JRC on regular bases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dirty="0"/>
                        <a:t>•</a:t>
                      </a:r>
                      <a:r>
                        <a:rPr lang="sr-Latn-RS" baseline="0" dirty="0"/>
                        <a:t> </a:t>
                      </a:r>
                      <a:r>
                        <a:rPr lang="en-US" dirty="0"/>
                        <a:t>Screening the possibilities and funds for interregional cooperation in the Danube region and for joining to JRC thematic platforms</a:t>
                      </a:r>
                    </a:p>
                    <a:p>
                      <a:endParaRPr lang="sr-Latn-R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9268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1558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A</a:t>
            </a:r>
            <a:r>
              <a:rPr lang="sr-Latn-RS" sz="2400" b="1" dirty="0">
                <a:solidFill>
                  <a:srgbClr val="7030A0"/>
                </a:solidFill>
              </a:rPr>
              <a:t>ction</a:t>
            </a:r>
            <a:r>
              <a:rPr lang="en-US" sz="2400" b="1" dirty="0">
                <a:solidFill>
                  <a:srgbClr val="7030A0"/>
                </a:solidFill>
              </a:rPr>
              <a:t> 6: To promote horizontal cooperation in science and technology across all PAs and other MRS</a:t>
            </a:r>
            <a:endParaRPr lang="sr-Latn-RS" sz="24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25033376"/>
              </p:ext>
            </p:extLst>
          </p:nvPr>
        </p:nvGraphicFramePr>
        <p:xfrm>
          <a:off x="457200" y="1628801"/>
          <a:ext cx="8229600" cy="47439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40360651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341017068"/>
                    </a:ext>
                  </a:extLst>
                </a:gridCol>
              </a:tblGrid>
              <a:tr h="979631">
                <a:tc>
                  <a:txBody>
                    <a:bodyPr/>
                    <a:lstStyle/>
                    <a:p>
                      <a:r>
                        <a:rPr lang="en-US" dirty="0"/>
                        <a:t>Contribution to implement targeted activities</a:t>
                      </a:r>
                    </a:p>
                    <a:p>
                      <a:endParaRPr lang="sr-Latn-R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Working Group and ideas and concrete steps to take </a:t>
                      </a:r>
                    </a:p>
                    <a:p>
                      <a:endParaRPr lang="sr-Latn-R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828152"/>
                  </a:ext>
                </a:extLst>
              </a:tr>
              <a:tr h="374177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dirty="0"/>
                        <a:t>•</a:t>
                      </a:r>
                      <a:r>
                        <a:rPr lang="sr-Latn-RS" baseline="0" dirty="0"/>
                        <a:t> </a:t>
                      </a:r>
                      <a:r>
                        <a:rPr lang="en-US" dirty="0"/>
                        <a:t>To explore the possibilities with EC/JRC and DTP to manage the support to the common S3 priorities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dirty="0"/>
                        <a:t>•</a:t>
                      </a:r>
                      <a:r>
                        <a:rPr lang="sr-Latn-RS" baseline="0" dirty="0"/>
                        <a:t> </a:t>
                      </a:r>
                      <a:r>
                        <a:rPr lang="en-US" dirty="0"/>
                        <a:t>To organize the S3/TT workshops together with JRC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dirty="0"/>
                        <a:t>•</a:t>
                      </a:r>
                      <a:r>
                        <a:rPr lang="sr-Latn-RS" baseline="0" dirty="0"/>
                        <a:t> </a:t>
                      </a:r>
                      <a:r>
                        <a:rPr lang="en-US" dirty="0"/>
                        <a:t>To continue with providing and further building the evidence of S3 development in different regions by JRC S3 Platform</a:t>
                      </a:r>
                    </a:p>
                    <a:p>
                      <a:endParaRPr lang="sr-Latn-R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dirty="0"/>
                        <a:t>•</a:t>
                      </a:r>
                      <a:r>
                        <a:rPr lang="sr-Latn-RS" baseline="0" dirty="0"/>
                        <a:t> </a:t>
                      </a:r>
                      <a:r>
                        <a:rPr lang="en-US" dirty="0"/>
                        <a:t>Organization of the meetings with JRC and DTP to discuss the possibilities to design the support for the implementation of the common S3 priorities at regional level.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dirty="0"/>
                        <a:t>•</a:t>
                      </a:r>
                      <a:r>
                        <a:rPr lang="sr-Latn-RS" baseline="0" dirty="0"/>
                        <a:t> </a:t>
                      </a:r>
                      <a:r>
                        <a:rPr lang="en-US" dirty="0" err="1"/>
                        <a:t>Organisation</a:t>
                      </a:r>
                      <a:r>
                        <a:rPr lang="en-US" dirty="0"/>
                        <a:t> of thematic RIS3/TT workshops 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dirty="0"/>
                        <a:t>•</a:t>
                      </a:r>
                      <a:r>
                        <a:rPr lang="sr-Latn-RS" baseline="0" dirty="0"/>
                        <a:t> </a:t>
                      </a:r>
                      <a:r>
                        <a:rPr lang="en-US" dirty="0"/>
                        <a:t>Regular updating of the JRC S3 platform by continuous providing of data related to RIS3 in different countries  of the Danube region to JRC </a:t>
                      </a:r>
                    </a:p>
                    <a:p>
                      <a:endParaRPr lang="sr-Latn-R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9056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7051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84ADBE-732E-494D-9DDD-AFFB8B476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solidFill>
                  <a:srgbClr val="7030A0"/>
                </a:solidFill>
              </a:rPr>
              <a:t>The steps that should follow</a:t>
            </a:r>
            <a:endParaRPr lang="sk-SK" sz="2800" b="1" dirty="0">
              <a:solidFill>
                <a:srgbClr val="7030A0"/>
              </a:solidFill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A2BEDD0-8BFD-43A0-8E42-0BD07641E496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WG membership</a:t>
            </a:r>
          </a:p>
          <a:p>
            <a:pPr lvl="1"/>
            <a:r>
              <a:rPr lang="en-US" dirty="0"/>
              <a:t>Representatives of the countries in the Danube region, desirably the colleagues dealing with S3 in different countries/regions</a:t>
            </a:r>
          </a:p>
          <a:p>
            <a:pPr marL="0" indent="0">
              <a:buNone/>
            </a:pPr>
            <a:r>
              <a:rPr lang="en-US" b="1" dirty="0"/>
              <a:t>Data collection on RIS3 in the Danube Region and on best practices</a:t>
            </a:r>
          </a:p>
          <a:p>
            <a:pPr lvl="1"/>
            <a:r>
              <a:rPr lang="en-US" dirty="0"/>
              <a:t>Drafted</a:t>
            </a:r>
          </a:p>
          <a:p>
            <a:pPr marL="0" indent="0">
              <a:buNone/>
            </a:pPr>
            <a:r>
              <a:rPr lang="en-US" b="1" dirty="0"/>
              <a:t>Frequency of the WG meetings</a:t>
            </a:r>
          </a:p>
          <a:p>
            <a:pPr lvl="1"/>
            <a:r>
              <a:rPr lang="en-US" dirty="0"/>
              <a:t>At least per year, back to back to the SG meeting</a:t>
            </a:r>
          </a:p>
          <a:p>
            <a:pPr marL="0" indent="0">
              <a:buNone/>
            </a:pPr>
            <a:r>
              <a:rPr lang="en-US" b="1" dirty="0"/>
              <a:t>Coordination with JRC</a:t>
            </a:r>
          </a:p>
          <a:p>
            <a:pPr lvl="1"/>
            <a:r>
              <a:rPr lang="en-US" dirty="0"/>
              <a:t>Contact person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159225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3"/>
          <p:cNvSpPr/>
          <p:nvPr/>
        </p:nvSpPr>
        <p:spPr>
          <a:xfrm>
            <a:off x="310791" y="6258211"/>
            <a:ext cx="8496944" cy="5711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782786" y="8332336"/>
            <a:ext cx="1259671" cy="8509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sk-SK" u="sng" dirty="0"/>
          </a:p>
          <a:p>
            <a:pPr marL="0" indent="0">
              <a:buNone/>
            </a:pPr>
            <a:r>
              <a:rPr lang="sk-SK" sz="2400" dirty="0">
                <a:solidFill>
                  <a:srgbClr val="0070C0"/>
                </a:solidFill>
              </a:rPr>
              <a:t>                                tomas.tabis@minedu.sk		</a:t>
            </a:r>
            <a:r>
              <a:rPr lang="en-US" sz="2400" dirty="0">
                <a:solidFill>
                  <a:srgbClr val="0070C0"/>
                </a:solidFill>
              </a:rPr>
              <a:t>     </a:t>
            </a:r>
            <a:endParaRPr lang="en-GB" dirty="0"/>
          </a:p>
        </p:txBody>
      </p:sp>
      <p:sp>
        <p:nvSpPr>
          <p:cNvPr id="6" name="Obdĺžnik 5"/>
          <p:cNvSpPr/>
          <p:nvPr/>
        </p:nvSpPr>
        <p:spPr>
          <a:xfrm>
            <a:off x="310791" y="908720"/>
            <a:ext cx="849694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AutoShape 4" descr="Image result for arrow 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14" name="Obdĺžnik 13"/>
          <p:cNvSpPr/>
          <p:nvPr/>
        </p:nvSpPr>
        <p:spPr>
          <a:xfrm>
            <a:off x="1403648" y="2348880"/>
            <a:ext cx="624543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k-SK" sz="3600" b="1" cap="none" spc="0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Thank you for your attention!</a:t>
            </a:r>
          </a:p>
        </p:txBody>
      </p:sp>
      <p:sp>
        <p:nvSpPr>
          <p:cNvPr id="2" name="AutoShape 2" descr="Image result for number 1 transparent backgroun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992547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ôvod">
  <a:themeElements>
    <a:clrScheme name="Pôvod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ôvod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ôvod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188</TotalTime>
  <Words>709</Words>
  <Application>Microsoft Office PowerPoint</Application>
  <PresentationFormat>Prezentácia na obrazovke (4:3)</PresentationFormat>
  <Paragraphs>54</Paragraphs>
  <Slides>7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7</vt:i4>
      </vt:variant>
    </vt:vector>
  </HeadingPairs>
  <TitlesOfParts>
    <vt:vector size="13" baseType="lpstr">
      <vt:lpstr>Bookman Old Style</vt:lpstr>
      <vt:lpstr>Calibri</vt:lpstr>
      <vt:lpstr>Gill Sans MT</vt:lpstr>
      <vt:lpstr>Wingdings</vt:lpstr>
      <vt:lpstr>Wingdings 3</vt:lpstr>
      <vt:lpstr>Pôvod</vt:lpstr>
      <vt:lpstr>Prof. Dr Viktor Nedović, PA7 co-coordinator</vt:lpstr>
      <vt:lpstr>RIS3 Overview</vt:lpstr>
      <vt:lpstr>PA7 Actions related to the WG on RIS3 </vt:lpstr>
      <vt:lpstr>     Action 5: To support exchange of information and experience sharing for the purpose of preparation of future strategic R&amp;I documents applicable in the new programming period </vt:lpstr>
      <vt:lpstr>Action 6: To promote horizontal cooperation in science and technology across all PAs and other MRS</vt:lpstr>
      <vt:lpstr>The steps that should follow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Up-date of PA7 Tagets discussion</dc:title>
  <dc:creator>Szüdi Jaroslava</dc:creator>
  <cp:lastModifiedBy>ari sz</cp:lastModifiedBy>
  <cp:revision>458</cp:revision>
  <cp:lastPrinted>2019-01-21T15:16:01Z</cp:lastPrinted>
  <dcterms:created xsi:type="dcterms:W3CDTF">2015-12-01T15:20:12Z</dcterms:created>
  <dcterms:modified xsi:type="dcterms:W3CDTF">2021-06-11T06:54:35Z</dcterms:modified>
</cp:coreProperties>
</file>